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y="5143500" cx="9144000"/>
  <p:notesSz cx="6858000" cy="9144000"/>
  <p:embeddedFontLst>
    <p:embeddedFont>
      <p:font typeface="Playfair Display"/>
      <p:regular r:id="rId49"/>
      <p:bold r:id="rId50"/>
      <p:italic r:id="rId51"/>
      <p:boldItalic r:id="rId52"/>
    </p:embeddedFont>
    <p:embeddedFont>
      <p:font typeface="Montserrat"/>
      <p:regular r:id="rId53"/>
      <p:bold r:id="rId54"/>
      <p:italic r:id="rId55"/>
      <p:boldItalic r:id="rId56"/>
    </p:embeddedFont>
    <p:embeddedFont>
      <p:font typeface="Lato"/>
      <p:regular r:id="rId57"/>
      <p:bold r:id="rId58"/>
      <p:italic r:id="rId59"/>
      <p:boldItalic r:id="rId60"/>
    </p:embeddedFont>
    <p:embeddedFont>
      <p:font typeface="Lato Light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3B2CB7E-4C37-4E42-B43B-E221076CCC73}">
  <a:tblStyle styleId="{53B2CB7E-4C37-4E42-B43B-E221076CCC7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font" Target="fonts/PlayfairDisplay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LatoLight-bold.fntdata"/><Relationship Id="rId61" Type="http://schemas.openxmlformats.org/officeDocument/2006/relationships/font" Target="fonts/LatoLight-regular.fntdata"/><Relationship Id="rId20" Type="http://schemas.openxmlformats.org/officeDocument/2006/relationships/slide" Target="slides/slide14.xml"/><Relationship Id="rId64" Type="http://schemas.openxmlformats.org/officeDocument/2006/relationships/font" Target="fonts/LatoLight-boldItalic.fntdata"/><Relationship Id="rId63" Type="http://schemas.openxmlformats.org/officeDocument/2006/relationships/font" Target="fonts/LatoLight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Lato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layfairDisplay-italic.fntdata"/><Relationship Id="rId50" Type="http://schemas.openxmlformats.org/officeDocument/2006/relationships/font" Target="fonts/PlayfairDisplay-bold.fntdata"/><Relationship Id="rId53" Type="http://schemas.openxmlformats.org/officeDocument/2006/relationships/font" Target="fonts/Montserrat-regular.fntdata"/><Relationship Id="rId52" Type="http://schemas.openxmlformats.org/officeDocument/2006/relationships/font" Target="fonts/PlayfairDisplay-boldItalic.fntdata"/><Relationship Id="rId11" Type="http://schemas.openxmlformats.org/officeDocument/2006/relationships/slide" Target="slides/slide5.xml"/><Relationship Id="rId55" Type="http://schemas.openxmlformats.org/officeDocument/2006/relationships/font" Target="fonts/Montserrat-italic.fntdata"/><Relationship Id="rId10" Type="http://schemas.openxmlformats.org/officeDocument/2006/relationships/slide" Target="slides/slide4.xml"/><Relationship Id="rId54" Type="http://schemas.openxmlformats.org/officeDocument/2006/relationships/font" Target="fonts/Montserrat-bold.fntdata"/><Relationship Id="rId13" Type="http://schemas.openxmlformats.org/officeDocument/2006/relationships/slide" Target="slides/slide7.xml"/><Relationship Id="rId57" Type="http://schemas.openxmlformats.org/officeDocument/2006/relationships/font" Target="fonts/Lato-regular.fntdata"/><Relationship Id="rId12" Type="http://schemas.openxmlformats.org/officeDocument/2006/relationships/slide" Target="slides/slide6.xml"/><Relationship Id="rId56" Type="http://schemas.openxmlformats.org/officeDocument/2006/relationships/font" Target="fonts/Montserrat-boldItalic.fntdata"/><Relationship Id="rId15" Type="http://schemas.openxmlformats.org/officeDocument/2006/relationships/slide" Target="slides/slide9.xml"/><Relationship Id="rId59" Type="http://schemas.openxmlformats.org/officeDocument/2006/relationships/font" Target="fonts/Lato-italic.fntdata"/><Relationship Id="rId14" Type="http://schemas.openxmlformats.org/officeDocument/2006/relationships/slide" Target="slides/slide8.xml"/><Relationship Id="rId58" Type="http://schemas.openxmlformats.org/officeDocument/2006/relationships/font" Target="fonts/Lato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floating-point-gui.de/" TargetMode="External"/><Relationship Id="rId3" Type="http://schemas.openxmlformats.org/officeDocument/2006/relationships/hyperlink" Target="https://blog.angularindepth.com/javascripts-number-type-8d59199db1b6" TargetMode="External"/><Relationship Id="rId4" Type="http://schemas.openxmlformats.org/officeDocument/2006/relationships/hyperlink" Target="https://indepth.dev/the-simple-math-behind-decimal-binary-conversion-algorithms/#.vkz0k3jon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lifewire.com/best-javascript-es6-features-4579821" TargetMode="External"/><Relationship Id="rId3" Type="http://schemas.openxmlformats.org/officeDocument/2006/relationships/hyperlink" Target="https://flaviocopes.com/ecmascript/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ebc0be334_0_19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ebc0be334_0_1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ebc0be334_0_19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ebc0be334_0_1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ebc0be334_0_19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ebc0be334_0_1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ebc0be334_0_19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ebc0be334_0_1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ebc0be334_0_19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5ebc0be334_0_19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ebc0be334_0_19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ebc0be334_0_19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ebc0be334_0_226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ebc0be334_0_2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5ebc0be334_0_227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5ebc0be334_0_2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ebc0be334_0_22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ebc0be334_0_2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ebc0be334_0_230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ebc0be334_0_2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6f919934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6f91993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ebc0be334_0_23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ebc0be334_0_2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ec28d97f3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ec28d97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</a:pPr>
            <a:r>
              <a:rPr lang="en" sz="1200" u="sng">
                <a:solidFill>
                  <a:schemeClr val="accent5"/>
                </a:solidFill>
                <a:hlinkClick r:id="rId2"/>
              </a:rPr>
              <a:t>https://floating-point-gui.de/</a:t>
            </a:r>
            <a:r>
              <a:rPr lang="en" sz="1300">
                <a:solidFill>
                  <a:schemeClr val="lt1"/>
                </a:solidFill>
              </a:rPr>
              <a:t> </a:t>
            </a:r>
            <a:endParaRPr sz="1300">
              <a:solidFill>
                <a:schemeClr val="lt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rPr lang="en" sz="1300" u="sng">
                <a:solidFill>
                  <a:schemeClr val="accent5"/>
                </a:solidFill>
                <a:hlinkClick r:id="rId3"/>
              </a:rPr>
              <a:t>https://blog.angularindepth.com/javascripts-number-type-8d59199db1b6</a:t>
            </a:r>
            <a:endParaRPr sz="1300">
              <a:solidFill>
                <a:schemeClr val="lt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rPr lang="en" sz="1300" u="sng">
                <a:solidFill>
                  <a:schemeClr val="accent5"/>
                </a:solidFill>
                <a:hlinkClick r:id="rId4"/>
              </a:rPr>
              <a:t>https://indepth.dev/the-simple-math-behind-decimal-binary-conversion-algorithms/#.vkz0k3jon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fc91aa3a0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fc91aa3a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5fc91aa3a0_0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5fc91aa3a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5fc91aa3a0_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5fc91aa3a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5fc91aa3a0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5fc91aa3a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fc91aa3a0_0_37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fc91aa3a0_0_3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5fc91aa3a0_0_37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5fc91aa3a0_0_3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fc91aa3a0_0_37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5fc91aa3a0_0_3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5fc91aa3a0_0_37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5fc91aa3a0_0_3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6f919934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c6f91993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5fc91aa3a0_0_37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5fc91aa3a0_0_3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fc91aa3a0_0_37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5fc91aa3a0_0_3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5fc91aa3a0_0_37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5fc91aa3a0_0_37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fc91aa3a0_0_37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fc91aa3a0_0_3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fc91aa3a0_0_37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fc91aa3a0_0_3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fc91aa3a0_0_37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fc91aa3a0_0_37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5fc91aa3a0_0_37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5fc91aa3a0_0_37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5fc91aa3a0_0_37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5fc91aa3a0_0_37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5fc91aa3a0_0_37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5fc91aa3a0_0_3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5fc91aa3a0_0_37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5fc91aa3a0_0_3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6f919934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6f91993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5fc91aa3a0_0_378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5fc91aa3a0_0_3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fc91aa3a0_0_379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fc91aa3a0_0_37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5fc91aa3a0_0_380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5fc91aa3a0_0_38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ebc0be334_0_19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ebc0be334_0_19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ebc0be334_0_19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ebc0be334_0_1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https://www.lifewire.com/best-javascript-es6-features-4579821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https://flaviocopes.com/ecmascript/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ebc0be334_0_19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ebc0be334_0_1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ebc0be334_0_190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ebc0be334_0_1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ebc0be334_0_19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ebc0be334_0_19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mailto:Contact@ippon.fr" TargetMode="Externa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nd blanc">
  <p:cSld name="TITLE_4_1_1_1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/>
          <p:nvPr/>
        </p:nvSpPr>
        <p:spPr>
          <a:xfrm>
            <a:off x="0" y="-10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54E7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3"/>
          <p:cNvSpPr txBox="1"/>
          <p:nvPr>
            <p:ph idx="1" type="subTitle"/>
          </p:nvPr>
        </p:nvSpPr>
        <p:spPr>
          <a:xfrm>
            <a:off x="304800" y="346075"/>
            <a:ext cx="82554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33333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33" name="Google Shape;133;p13"/>
          <p:cNvCxnSpPr/>
          <p:nvPr/>
        </p:nvCxnSpPr>
        <p:spPr>
          <a:xfrm>
            <a:off x="384621" y="304697"/>
            <a:ext cx="246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" name="Google Shape;134;p13"/>
          <p:cNvCxnSpPr/>
          <p:nvPr/>
        </p:nvCxnSpPr>
        <p:spPr>
          <a:xfrm>
            <a:off x="644469" y="304697"/>
            <a:ext cx="137100" cy="0"/>
          </a:xfrm>
          <a:prstGeom prst="straightConnector1">
            <a:avLst/>
          </a:prstGeom>
          <a:noFill/>
          <a:ln cap="flat" cmpd="sng" w="28575">
            <a:solidFill>
              <a:srgbClr val="F9545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5" name="Google Shape;135;p13"/>
          <p:cNvSpPr txBox="1"/>
          <p:nvPr>
            <p:ph idx="2" type="subTitle"/>
          </p:nvPr>
        </p:nvSpPr>
        <p:spPr>
          <a:xfrm>
            <a:off x="304800" y="643075"/>
            <a:ext cx="48279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6" name="Google Shape;136;p13"/>
          <p:cNvSpPr txBox="1"/>
          <p:nvPr>
            <p:ph idx="3" type="body"/>
          </p:nvPr>
        </p:nvSpPr>
        <p:spPr>
          <a:xfrm>
            <a:off x="308171" y="1275700"/>
            <a:ext cx="3950400" cy="3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7" name="Google Shape;137;p13"/>
          <p:cNvSpPr txBox="1"/>
          <p:nvPr>
            <p:ph idx="4" type="body"/>
          </p:nvPr>
        </p:nvSpPr>
        <p:spPr>
          <a:xfrm>
            <a:off x="4258571" y="1275700"/>
            <a:ext cx="3950400" cy="3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8" name="Google Shape;138;p13"/>
          <p:cNvSpPr txBox="1"/>
          <p:nvPr/>
        </p:nvSpPr>
        <p:spPr>
          <a:xfrm>
            <a:off x="8455200" y="4898700"/>
            <a:ext cx="6888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IPPON 2019</a:t>
            </a:r>
            <a:endParaRPr b="0" i="0" sz="700" u="none" cap="none" strike="noStrike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tercalaire">
  <p:cSld name="TITLE_1_1_2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/>
        </p:nvSpPr>
        <p:spPr>
          <a:xfrm>
            <a:off x="8455200" y="4898700"/>
            <a:ext cx="6888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IPPON 2018</a:t>
            </a:r>
            <a:endParaRPr b="0" i="0" sz="7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1" name="Google Shape;141;p14"/>
          <p:cNvPicPr preferRelativeResize="0"/>
          <p:nvPr/>
        </p:nvPicPr>
        <p:blipFill rotWithShape="1">
          <a:blip r:embed="rId2">
            <a:alphaModFix/>
          </a:blip>
          <a:srcRect b="15881" l="0" r="0" t="0"/>
          <a:stretch/>
        </p:blipFill>
        <p:spPr>
          <a:xfrm>
            <a:off x="0" y="0"/>
            <a:ext cx="9172800" cy="5143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3857632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 txBox="1"/>
          <p:nvPr>
            <p:ph idx="1" type="subTitle"/>
          </p:nvPr>
        </p:nvSpPr>
        <p:spPr>
          <a:xfrm>
            <a:off x="517500" y="2031650"/>
            <a:ext cx="6993600" cy="11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cxnSp>
        <p:nvCxnSpPr>
          <p:cNvPr id="144" name="Google Shape;144;p14"/>
          <p:cNvCxnSpPr/>
          <p:nvPr/>
        </p:nvCxnSpPr>
        <p:spPr>
          <a:xfrm>
            <a:off x="873069" y="1931046"/>
            <a:ext cx="137100" cy="0"/>
          </a:xfrm>
          <a:prstGeom prst="straightConnector1">
            <a:avLst/>
          </a:prstGeom>
          <a:noFill/>
          <a:ln cap="flat" cmpd="sng" w="28575">
            <a:solidFill>
              <a:srgbClr val="F9545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" name="Google Shape;145;p14"/>
          <p:cNvCxnSpPr/>
          <p:nvPr/>
        </p:nvCxnSpPr>
        <p:spPr>
          <a:xfrm>
            <a:off x="613221" y="1931046"/>
            <a:ext cx="246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6" name="Google Shape;146;p14"/>
          <p:cNvSpPr txBox="1"/>
          <p:nvPr/>
        </p:nvSpPr>
        <p:spPr>
          <a:xfrm>
            <a:off x="8455200" y="4898700"/>
            <a:ext cx="6888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IPPON 2019</a:t>
            </a:r>
            <a:endParaRPr b="0" i="0" sz="700" u="none" cap="none" strike="noStrike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os valeurs 1">
  <p:cSld name="CUSTOM_5_2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15"/>
          <p:cNvCxnSpPr/>
          <p:nvPr/>
        </p:nvCxnSpPr>
        <p:spPr>
          <a:xfrm>
            <a:off x="384621" y="304697"/>
            <a:ext cx="246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9" name="Google Shape;149;p15"/>
          <p:cNvCxnSpPr/>
          <p:nvPr/>
        </p:nvCxnSpPr>
        <p:spPr>
          <a:xfrm>
            <a:off x="644469" y="304697"/>
            <a:ext cx="137100" cy="0"/>
          </a:xfrm>
          <a:prstGeom prst="straightConnector1">
            <a:avLst/>
          </a:prstGeom>
          <a:noFill/>
          <a:ln cap="flat" cmpd="sng" w="28575">
            <a:solidFill>
              <a:srgbClr val="F9545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" name="Google Shape;150;p15"/>
          <p:cNvSpPr txBox="1"/>
          <p:nvPr/>
        </p:nvSpPr>
        <p:spPr>
          <a:xfrm>
            <a:off x="304800" y="346075"/>
            <a:ext cx="19152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Un guide</a:t>
            </a:r>
            <a:r>
              <a:rPr b="1" i="0" lang="en" sz="1400" u="none" cap="none" strike="noStrike">
                <a:solidFill>
                  <a:srgbClr val="F9545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</a:t>
            </a:r>
            <a:endParaRPr b="1" i="0" sz="1400" u="none" cap="none" strike="noStrike">
              <a:solidFill>
                <a:srgbClr val="F9545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51" name="Google Shape;151;p15"/>
          <p:cNvPicPr preferRelativeResize="0"/>
          <p:nvPr/>
        </p:nvPicPr>
        <p:blipFill rotWithShape="1">
          <a:blip r:embed="rId2">
            <a:alphaModFix/>
          </a:blip>
          <a:srcRect b="0" l="33594" r="1663" t="0"/>
          <a:stretch/>
        </p:blipFill>
        <p:spPr>
          <a:xfrm>
            <a:off x="11375" y="0"/>
            <a:ext cx="2220073" cy="5143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5"/>
          <p:cNvPicPr preferRelativeResize="0"/>
          <p:nvPr/>
        </p:nvPicPr>
        <p:blipFill rotWithShape="1">
          <a:blip r:embed="rId3">
            <a:alphaModFix/>
          </a:blip>
          <a:srcRect b="49688" l="0" r="-140" t="0"/>
          <a:stretch/>
        </p:blipFill>
        <p:spPr>
          <a:xfrm>
            <a:off x="-15862" y="0"/>
            <a:ext cx="22745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5"/>
          <p:cNvSpPr txBox="1"/>
          <p:nvPr/>
        </p:nvSpPr>
        <p:spPr>
          <a:xfrm>
            <a:off x="8455200" y="4898700"/>
            <a:ext cx="6888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IPPON 2019</a:t>
            </a:r>
            <a:endParaRPr b="0" i="0" sz="700" u="none" cap="none" strike="noStrike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in">
  <p:cSld name="TITLE_3_6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/>
        </p:nvSpPr>
        <p:spPr>
          <a:xfrm>
            <a:off x="2310450" y="3874982"/>
            <a:ext cx="45231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IPPON.FR</a:t>
            </a:r>
            <a:endParaRPr b="0" i="0" sz="1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c</a:t>
            </a:r>
            <a:r>
              <a:rPr b="0" i="0" lang="en" sz="1000" u="none" cap="none" strike="noStrike">
                <a:solidFill>
                  <a:srgbClr val="000000"/>
                </a:solidFill>
                <a:uFill>
                  <a:noFill/>
                </a:uFill>
                <a:latin typeface="Lato Light"/>
                <a:ea typeface="Lato Light"/>
                <a:cs typeface="Lato Light"/>
                <a:sym typeface="Lato Light"/>
                <a:hlinkClick r:id="rId2"/>
              </a:rPr>
              <a:t>ontact@ippon.fr</a:t>
            </a:r>
            <a:r>
              <a:rPr b="0" i="0" lang="en" sz="10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      ·     +33 1 46 12 48 48     ·               @ipponTech</a:t>
            </a:r>
            <a:endParaRPr b="0" i="0" sz="10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56" name="Google Shape;15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52357" y="4202875"/>
            <a:ext cx="112556" cy="112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4000" y="2236575"/>
            <a:ext cx="1271980" cy="50276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6"/>
          <p:cNvSpPr txBox="1"/>
          <p:nvPr/>
        </p:nvSpPr>
        <p:spPr>
          <a:xfrm>
            <a:off x="8455200" y="4898700"/>
            <a:ext cx="6888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IPPON 2019</a:t>
            </a:r>
            <a:endParaRPr b="0" i="0" sz="700" u="none" cap="none" strike="noStrike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crockford.com/javascript/code.html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developer.mozilla.org/fr/docs/Web/JavaScript/Guide/Expressions_et_Op%C3%A9rateurs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gitlab.ippon.fr/formation/formation-tps-front/javascript-base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ctrTitle"/>
          </p:nvPr>
        </p:nvSpPr>
        <p:spPr>
          <a:xfrm>
            <a:off x="3308550" y="1578400"/>
            <a:ext cx="55521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- Les bases</a:t>
            </a:r>
            <a:endParaRPr/>
          </a:p>
        </p:txBody>
      </p:sp>
      <p:sp>
        <p:nvSpPr>
          <p:cNvPr id="164" name="Google Shape;164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délimitations de code</a:t>
            </a:r>
            <a:endParaRPr/>
          </a:p>
        </p:txBody>
      </p:sp>
      <p:sp>
        <p:nvSpPr>
          <p:cNvPr id="218" name="Google Shape;218;p26"/>
          <p:cNvSpPr txBox="1"/>
          <p:nvPr>
            <p:ph idx="1" type="body"/>
          </p:nvPr>
        </p:nvSpPr>
        <p:spPr>
          <a:xfrm>
            <a:off x="1297500" y="1262750"/>
            <a:ext cx="7038900" cy="3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Définir un bloc :  </a:t>
            </a:r>
            <a:r>
              <a:rPr i="1" lang="en">
                <a:solidFill>
                  <a:srgbClr val="FFFFFF"/>
                </a:solidFill>
              </a:rPr>
              <a:t>{ } </a:t>
            </a:r>
            <a:r>
              <a:rPr lang="en">
                <a:solidFill>
                  <a:srgbClr val="FFFFFF"/>
                </a:solidFill>
              </a:rPr>
              <a:t>ou </a:t>
            </a:r>
            <a:r>
              <a:rPr i="1" lang="en">
                <a:solidFill>
                  <a:srgbClr val="FFFFFF"/>
                </a:solidFill>
              </a:rPr>
              <a:t>( )</a:t>
            </a:r>
            <a:br>
              <a:rPr i="1" lang="en">
                <a:solidFill>
                  <a:srgbClr val="FFFFFF"/>
                </a:solidFill>
              </a:rPr>
            </a:br>
            <a:r>
              <a:rPr i="1" lang="en" sz="1200">
                <a:solidFill>
                  <a:srgbClr val="FFFFFF"/>
                </a:solidFill>
              </a:rPr>
              <a:t>Exemple</a:t>
            </a:r>
            <a:br>
              <a:rPr i="1" lang="en" sz="1200">
                <a:solidFill>
                  <a:srgbClr val="FFFFFF"/>
                </a:solidFill>
              </a:rPr>
            </a:b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 a = 1;</a:t>
            </a:r>
            <a:b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// ceci est un bloc de code</a:t>
            </a:r>
            <a:b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Délimiter une instruction : 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règles de nommage</a:t>
            </a:r>
            <a:endParaRPr/>
          </a:p>
        </p:txBody>
      </p:sp>
      <p:sp>
        <p:nvSpPr>
          <p:cNvPr id="224" name="Google Shape;224;p27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Les règles de nommage en JavaScript sont assez souples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Utiliser les caractères suivants : A-Za-z0-9_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Certains mots clés sont réservés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Convention recommandée par Douglas Crockford, référence sur le langage (JSON, JSLint, ...) : </a:t>
            </a:r>
            <a:r>
              <a:rPr lang="en" u="sng">
                <a:solidFill>
                  <a:srgbClr val="FFFFFF"/>
                </a:solidFill>
                <a:hlinkClick r:id="rId3"/>
              </a:rPr>
              <a:t>http://crockford.com/javascript/code.html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Langage orienté prototype</a:t>
            </a:r>
            <a:endParaRPr/>
          </a:p>
        </p:txBody>
      </p:sp>
      <p:sp>
        <p:nvSpPr>
          <p:cNvPr id="230" name="Google Shape;230;p28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Notion de prototype (théorie)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Illustration des prototypes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Les règles de nommage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Notion de prototype (théorie)</a:t>
            </a:r>
            <a:endParaRPr/>
          </a:p>
        </p:txBody>
      </p:sp>
      <p:sp>
        <p:nvSpPr>
          <p:cNvPr id="236" name="Google Shape;236;p29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Un objet “B” peut être “dérivé” d'un autre objet “A“.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L’objet “A” est considéré comme le prototype de l’objet “B”.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Par défaut, les objets ont comme prototype un objet prédéfini par JavaScript : Object.prototype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Object.prototype n’a pas de prototype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Notion de prototype (théorie)</a:t>
            </a:r>
            <a:endParaRPr/>
          </a:p>
        </p:txBody>
      </p:sp>
      <p:sp>
        <p:nvSpPr>
          <p:cNvPr id="242" name="Google Shape;242;p30"/>
          <p:cNvSpPr txBox="1"/>
          <p:nvPr>
            <p:ph idx="1" type="body"/>
          </p:nvPr>
        </p:nvSpPr>
        <p:spPr>
          <a:xfrm>
            <a:off x="1297500" y="1262750"/>
            <a:ext cx="7038900" cy="3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Si une propriété demandée n'existe pas dans l'objet “B”, elle est cherchée de prototype en prototype jusqu’à qu’elle soit trouvée ou qu’il n’y ait plus de prototype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Si </a:t>
            </a:r>
            <a:r>
              <a:rPr i="1" lang="en">
                <a:solidFill>
                  <a:srgbClr val="FFFFFF"/>
                </a:solidFill>
              </a:rPr>
              <a:t>a posteriori</a:t>
            </a:r>
            <a:r>
              <a:rPr lang="en">
                <a:solidFill>
                  <a:srgbClr val="FFFFFF"/>
                </a:solidFill>
              </a:rPr>
              <a:t> le prototype reçoit une nouvelle propriété, le dérivé l'expose aussi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Quand on ajoute ou modifie une propriété sur le dérivé cela ne modifie pas le prototype. </a:t>
            </a:r>
            <a:r>
              <a:rPr lang="en" u="sng">
                <a:solidFill>
                  <a:srgbClr val="FFFFFF"/>
                </a:solidFill>
              </a:rPr>
              <a:t>Cela n’affecte que le dérivé lui-même.</a:t>
            </a:r>
            <a:endParaRPr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Illustration des prototypes</a:t>
            </a:r>
            <a:endParaRPr/>
          </a:p>
        </p:txBody>
      </p:sp>
      <p:graphicFrame>
        <p:nvGraphicFramePr>
          <p:cNvPr id="248" name="Google Shape;248;p31"/>
          <p:cNvGraphicFramePr/>
          <p:nvPr/>
        </p:nvGraphicFramePr>
        <p:xfrm>
          <a:off x="1652200" y="1271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{53B2CB7E-4C37-4E42-B43B-E221076CCC73}</a:tableStyleId>
              </a:tblPr>
              <a:tblGrid>
                <a:gridCol w="1705425"/>
                <a:gridCol w="1705425"/>
              </a:tblGrid>
              <a:tr h="293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Key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Value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  <a:tr h="293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constructor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Object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293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toString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function() { [native code] }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201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...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49" name="Google Shape;249;p31"/>
          <p:cNvSpPr txBox="1"/>
          <p:nvPr/>
        </p:nvSpPr>
        <p:spPr>
          <a:xfrm>
            <a:off x="503800" y="1453075"/>
            <a:ext cx="13008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" sz="1000" u="none" cap="none" strike="noStrike">
                <a:solidFill>
                  <a:srgbClr val="FFFFFF"/>
                </a:solidFill>
                <a:highlight>
                  <a:srgbClr val="212121"/>
                </a:highlight>
                <a:latin typeface="Lato"/>
                <a:ea typeface="Lato"/>
                <a:cs typeface="Lato"/>
                <a:sym typeface="Lato"/>
              </a:rPr>
              <a:t>Object.prototype</a:t>
            </a:r>
            <a:endParaRPr i="0" sz="1000" u="none" cap="none" strike="noStrike">
              <a:solidFill>
                <a:srgbClr val="FFFFFF"/>
              </a:solidFill>
              <a:highlight>
                <a:srgbClr val="212121"/>
              </a:highlight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50" name="Google Shape;250;p31"/>
          <p:cNvGraphicFramePr/>
          <p:nvPr/>
        </p:nvGraphicFramePr>
        <p:xfrm>
          <a:off x="1652200" y="2770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{53B2CB7E-4C37-4E42-B43B-E221076CCC73}</a:tableStyleId>
              </a:tblPr>
              <a:tblGrid>
                <a:gridCol w="1705425"/>
                <a:gridCol w="1705425"/>
              </a:tblGrid>
              <a:tr h="317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Key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rgbClr val="FFAB4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Value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rgbClr val="FFAB40"/>
                    </a:solidFill>
                  </a:tcPr>
                </a:tc>
              </a:tr>
              <a:tr h="317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__proto__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Object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17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read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function() { ... }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1" name="Google Shape;251;p31"/>
          <p:cNvSpPr txBox="1"/>
          <p:nvPr/>
        </p:nvSpPr>
        <p:spPr>
          <a:xfrm>
            <a:off x="351400" y="3292425"/>
            <a:ext cx="13008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Message</a:t>
            </a:r>
            <a:r>
              <a:rPr i="0" lang="en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.prototype</a:t>
            </a:r>
            <a:endParaRPr i="0" sz="1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52" name="Google Shape;252;p31"/>
          <p:cNvGraphicFramePr/>
          <p:nvPr/>
        </p:nvGraphicFramePr>
        <p:xfrm>
          <a:off x="1652200" y="3919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{53B2CB7E-4C37-4E42-B43B-E221076CCC73}</a:tableStyleId>
              </a:tblPr>
              <a:tblGrid>
                <a:gridCol w="1721400"/>
                <a:gridCol w="1689450"/>
              </a:tblGrid>
              <a:tr h="353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Key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Value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</a:tr>
              <a:tr h="353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__proto__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Message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53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content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‘Hello !’</a:t>
                      </a:r>
                      <a:endParaRPr sz="1000" u="none" cap="none" strike="noStrike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3" name="Google Shape;253;p31"/>
          <p:cNvSpPr txBox="1"/>
          <p:nvPr/>
        </p:nvSpPr>
        <p:spPr>
          <a:xfrm>
            <a:off x="656200" y="4322550"/>
            <a:ext cx="7668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sms</a:t>
            </a:r>
            <a:endParaRPr i="0" sz="1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31"/>
          <p:cNvSpPr/>
          <p:nvPr/>
        </p:nvSpPr>
        <p:spPr>
          <a:xfrm rot="10800000">
            <a:off x="5300025" y="3974475"/>
            <a:ext cx="531900" cy="9264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31"/>
          <p:cNvSpPr txBox="1"/>
          <p:nvPr/>
        </p:nvSpPr>
        <p:spPr>
          <a:xfrm>
            <a:off x="7704125" y="1027350"/>
            <a:ext cx="846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null</a:t>
            </a:r>
            <a:endParaRPr i="0" sz="1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31"/>
          <p:cNvSpPr/>
          <p:nvPr/>
        </p:nvSpPr>
        <p:spPr>
          <a:xfrm rot="10800000">
            <a:off x="5132375" y="2419350"/>
            <a:ext cx="531900" cy="11406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FFAB4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31"/>
          <p:cNvSpPr/>
          <p:nvPr/>
        </p:nvSpPr>
        <p:spPr>
          <a:xfrm>
            <a:off x="5163573" y="1072075"/>
            <a:ext cx="2395800" cy="601200"/>
          </a:xfrm>
          <a:prstGeom prst="bentArrow">
            <a:avLst>
              <a:gd fmla="val 25000" name="adj1"/>
              <a:gd fmla="val 28445" name="adj2"/>
              <a:gd fmla="val 25000" name="adj3"/>
              <a:gd fmla="val 43750" name="adj4"/>
            </a:avLst>
          </a:prstGeom>
          <a:solidFill>
            <a:srgbClr val="21212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Notion de prototype (pratique)</a:t>
            </a:r>
            <a:endParaRPr/>
          </a:p>
        </p:txBody>
      </p:sp>
      <p:sp>
        <p:nvSpPr>
          <p:cNvPr id="263" name="Google Shape;263;p32"/>
          <p:cNvSpPr txBox="1"/>
          <p:nvPr>
            <p:ph idx="1" type="body"/>
          </p:nvPr>
        </p:nvSpPr>
        <p:spPr>
          <a:xfrm>
            <a:off x="1297500" y="1262750"/>
            <a:ext cx="7038900" cy="3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obj1 = {"prop1": "valeur1", "prop2": "valeur2"};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obj2 = Object.create(obj1);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obj1.propZ = 'ZZZ';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définition à postériori</a:t>
            </a:r>
            <a:endParaRPr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obj2.prop1 = 'nouvelle valeur';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//réassignation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obj2.prop3 = 'valeur3';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//crée une nouvelle propriété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console.log(obj1.prop1);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valeur1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console.log(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obj2.prop1);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nouvelle valeur</a:t>
            </a:r>
            <a:endParaRPr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console.log(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obj1.prop3);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undefined </a:t>
            </a:r>
            <a:endParaRPr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console.log(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obj2.prop3);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valeur3</a:t>
            </a:r>
            <a:endParaRPr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console.log(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obj2.propZ);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ZZZ. Relation dynamique : obj2 voit propZ</a:t>
            </a:r>
            <a:endParaRPr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variables</a:t>
            </a:r>
            <a:endParaRPr/>
          </a:p>
        </p:txBody>
      </p:sp>
      <p:sp>
        <p:nvSpPr>
          <p:cNvPr id="269" name="Google Shape;269;p33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Déclarer une variable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Différences entre </a:t>
            </a:r>
            <a:r>
              <a:rPr i="1" lang="en"/>
              <a:t>var</a:t>
            </a:r>
            <a:r>
              <a:rPr lang="en"/>
              <a:t>, </a:t>
            </a:r>
            <a:r>
              <a:rPr i="1" lang="en"/>
              <a:t>let</a:t>
            </a:r>
            <a:r>
              <a:rPr lang="en"/>
              <a:t> et </a:t>
            </a:r>
            <a:r>
              <a:rPr i="1" lang="en"/>
              <a:t>const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Manipulation de valeurs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La confusion </a:t>
            </a:r>
            <a:r>
              <a:rPr i="1" lang="en"/>
              <a:t>undefined</a:t>
            </a:r>
            <a:r>
              <a:rPr lang="en"/>
              <a:t> et </a:t>
            </a:r>
            <a:r>
              <a:rPr i="1" lang="en"/>
              <a:t>null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Déclarer une variable</a:t>
            </a:r>
            <a:endParaRPr/>
          </a:p>
        </p:txBody>
      </p:sp>
      <p:sp>
        <p:nvSpPr>
          <p:cNvPr id="275" name="Google Shape;275;p34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Trois mots-clés permettent de déclarer une variable: </a:t>
            </a:r>
            <a:r>
              <a:rPr b="1" i="1" lang="en">
                <a:solidFill>
                  <a:srgbClr val="FFFFFF"/>
                </a:solidFill>
              </a:rPr>
              <a:t>var, let, const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Aujourd’hui, seuls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i="1"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</a:rPr>
              <a:t>et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>
                <a:solidFill>
                  <a:srgbClr val="FFFFFF"/>
                </a:solidFill>
              </a:rPr>
              <a:t> sont utilisés.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Déclarer une variable 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 maVariable;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Déclarer une variable et l’intialiser 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 maVariable = 'toto';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Différences entre </a:t>
            </a:r>
            <a:r>
              <a:rPr i="1" lang="en"/>
              <a:t>var</a:t>
            </a:r>
            <a:r>
              <a:rPr lang="en"/>
              <a:t>, </a:t>
            </a:r>
            <a:r>
              <a:rPr i="1" lang="en"/>
              <a:t>let</a:t>
            </a:r>
            <a:r>
              <a:rPr lang="en"/>
              <a:t> et </a:t>
            </a:r>
            <a:r>
              <a:rPr i="1" lang="en"/>
              <a:t>const</a:t>
            </a:r>
            <a:endParaRPr/>
          </a:p>
        </p:txBody>
      </p:sp>
      <p:sp>
        <p:nvSpPr>
          <p:cNvPr id="281" name="Google Shape;281;p35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Une variable déclarée avec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" sz="1200">
                <a:solidFill>
                  <a:srgbClr val="FFFFFF"/>
                </a:solidFill>
              </a:rPr>
              <a:t>Portée globale à la fonction englobante</a:t>
            </a:r>
            <a:endParaRPr sz="1200"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Une variable déclarée avec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" sz="1200">
                <a:solidFill>
                  <a:srgbClr val="FFFFFF"/>
                </a:solidFill>
              </a:rPr>
              <a:t>Portée globale au bloc englobant</a:t>
            </a:r>
            <a:endParaRPr sz="1200"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Une variable déclarée avec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" sz="1200">
                <a:solidFill>
                  <a:srgbClr val="FFFFFF"/>
                </a:solidFill>
              </a:rPr>
              <a:t>Reste une constante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" sz="1200">
                <a:solidFill>
                  <a:srgbClr val="FFFFFF"/>
                </a:solidFill>
              </a:rPr>
              <a:t>Portée globale au bloc englobant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Sommaire</a:t>
            </a:r>
            <a:endParaRPr/>
          </a:p>
        </p:txBody>
      </p:sp>
      <p:sp>
        <p:nvSpPr>
          <p:cNvPr id="170" name="Google Shape;170;p18"/>
          <p:cNvSpPr txBox="1"/>
          <p:nvPr>
            <p:ph idx="2" type="body"/>
          </p:nvPr>
        </p:nvSpPr>
        <p:spPr>
          <a:xfrm>
            <a:off x="4648200" y="1696600"/>
            <a:ext cx="36768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Introduction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Syntaxe générale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Langage orienté prototype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Les variables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Les opérateurs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Les conditions et les boucles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 de valeurs</a:t>
            </a:r>
            <a:endParaRPr/>
          </a:p>
        </p:txBody>
      </p:sp>
      <p:sp>
        <p:nvSpPr>
          <p:cNvPr id="287" name="Google Shape;287;p36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JavaScript définit 6 types de valeur</a:t>
            </a:r>
            <a:endParaRPr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</a:rPr>
              <a:t>Les nombres :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</a:rPr>
              <a:t>Les chaînes de caractères :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</a:rPr>
              <a:t>Les booléens :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boolean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</a:rPr>
              <a:t>Les objets :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object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</a:rPr>
              <a:t>Les fonctions :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</a:rPr>
              <a:t>Les valeurs indéfinies :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undefined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 de valeurs - les nombres (1)</a:t>
            </a:r>
            <a:endParaRPr/>
          </a:p>
        </p:txBody>
      </p:sp>
      <p:sp>
        <p:nvSpPr>
          <p:cNvPr id="293" name="Google Shape;293;p37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JavaScript représente TOUS les nombres sous une forme unique : un nombre flottant sur 64 bits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Pas de format “entier” spécifiquement défini mais cela n’empêche pas de travailler avec une précision garantie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100 + 4 // retourne 104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Il existe également des méthodes pour retourner la partie entière d’un nombre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Par contre pour les flottants la précision n’est pas garantie</a:t>
            </a:r>
            <a:br>
              <a:rPr lang="en">
                <a:solidFill>
                  <a:srgbClr val="FFFFFF"/>
                </a:solidFill>
                <a:highlight>
                  <a:srgbClr val="FFFF00"/>
                </a:highlight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1.1 + 0.8 === 1.9 // false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1.2 + 0.7 === 1.9 // true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>
                <a:solidFill>
                  <a:srgbClr val="FFFFFF"/>
                </a:solidFill>
              </a:rPr>
              <a:t>Ce dernier point est dû au traitement arithmétique des nombres flottants en JavaScript</a:t>
            </a:r>
            <a:endParaRPr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○"/>
            </a:pPr>
            <a:r>
              <a:rPr i="1" lang="en"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 stockage des fractions passe par un arrondi et une représentation binaire non-finie</a:t>
            </a:r>
            <a:endParaRPr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 de valeurs - les nombres (2)</a:t>
            </a:r>
            <a:endParaRPr/>
          </a:p>
        </p:txBody>
      </p:sp>
      <p:sp>
        <p:nvSpPr>
          <p:cNvPr id="299" name="Google Shape;299;p38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Cas particuliers :</a:t>
            </a:r>
            <a:endParaRPr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Infinity</a:t>
            </a:r>
            <a:r>
              <a:rPr lang="en" sz="1200">
                <a:solidFill>
                  <a:srgbClr val="FFFFFF"/>
                </a:solidFill>
              </a:rPr>
              <a:t> : représente toute valeur au delà de 1.79769313486231570 e+308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NaN</a:t>
            </a:r>
            <a:r>
              <a:rPr lang="en" sz="1200">
                <a:solidFill>
                  <a:srgbClr val="FFFFFF"/>
                </a:solidFill>
              </a:rPr>
              <a:t> : est la représentation de toute valeur non numérique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</a:rPr>
              <a:t>L'objet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" sz="1200">
                <a:solidFill>
                  <a:srgbClr val="FFFFFF"/>
                </a:solidFill>
              </a:rPr>
              <a:t> : objet “wrapper” permettant de travailler avec les nombres</a:t>
            </a:r>
            <a:endParaRPr sz="1200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Les wrappers sont ici des objets natifs qui encapsulent les types primitifs</a:t>
            </a:r>
            <a:r>
              <a:rPr i="1"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i="1" lang="en">
                <a:solidFill>
                  <a:srgbClr val="FFFFFF"/>
                </a:solidFill>
              </a:rPr>
              <a:t>,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i="1"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</a:rPr>
              <a:t>et</a:t>
            </a:r>
            <a:r>
              <a:rPr i="1"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boolean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 de valeurs - les chaînes de caractères (1)</a:t>
            </a:r>
            <a:endParaRPr/>
          </a:p>
        </p:txBody>
      </p:sp>
      <p:sp>
        <p:nvSpPr>
          <p:cNvPr id="305" name="Google Shape;305;p39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Une chaîne de caractères est une séquence de caractères encadrés par des apostrophes (') ou des guillemets (")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JavaScript n'a pas de type “caractère” (ie Char). Un caractère est représenté par une chaîne d'un seul caractère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Le caractère “backslash” (\) permet d'échapper le séparateur utilisé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 test = 'L\'apprentissage du JavaScript'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L'objet “wrapper” String apporte un ensemble de méthodes et propriétés pour manipuler les chaînes :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'test'.toUpperCase(); // "TEST"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'test'.length; // 4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>
                <a:solidFill>
                  <a:srgbClr val="FFFFFF"/>
                </a:solidFill>
              </a:rPr>
              <a:t>Depuis l’introduction des </a:t>
            </a:r>
            <a:r>
              <a:rPr i="1" lang="en">
                <a:solidFill>
                  <a:srgbClr val="FFFFFF"/>
                </a:solidFill>
              </a:rPr>
              <a:t>Template Strings</a:t>
            </a:r>
            <a:r>
              <a:rPr lang="en">
                <a:solidFill>
                  <a:srgbClr val="FFFFFF"/>
                </a:solidFill>
              </a:rPr>
              <a:t>, on peut utiliser des variables directement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et user = ‘John Doe’;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et helloMsg = `Hello ${user} !`</a:t>
            </a:r>
            <a:br>
              <a:rPr i="1" lang="en">
                <a:solidFill>
                  <a:srgbClr val="FFFFFF"/>
                </a:solidFill>
              </a:rPr>
            </a:br>
            <a:endParaRPr i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 de valeurs - les chaînes de caractères (2)</a:t>
            </a:r>
            <a:endParaRPr/>
          </a:p>
        </p:txBody>
      </p:sp>
      <p:sp>
        <p:nvSpPr>
          <p:cNvPr id="311" name="Google Shape;311;p40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Une chaîne est immuable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La concaténation de chaînes s'effectue via les opérateurs + et +=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L'accès aux caractères peut se faire de deux façons :</a:t>
            </a:r>
            <a:endParaRPr>
              <a:solidFill>
                <a:srgbClr val="FFFFFF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'test'.charAt(1);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'test'[1];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comme un tableau de caractères</a:t>
            </a:r>
            <a:endParaRPr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Deux chaînes seront égales si elles comportent les mêmes caractères dans le même ordre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'test' === 'te' + 'st'; // true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 de valeurs - les chaînes de caractères (3)</a:t>
            </a:r>
            <a:endParaRPr/>
          </a:p>
        </p:txBody>
      </p:sp>
      <p:sp>
        <p:nvSpPr>
          <p:cNvPr id="317" name="Google Shape;317;p41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Une manière plus propre pour concaténer les chaînes de caractère existe via les </a:t>
            </a:r>
            <a:r>
              <a:rPr i="1" lang="en">
                <a:solidFill>
                  <a:srgbClr val="FFFFFF"/>
                </a:solidFill>
              </a:rPr>
              <a:t>template literals</a:t>
            </a:r>
            <a:endParaRPr i="1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prenom = ‘John’;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chaine =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`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Je m’appelle ${prenom}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`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Attention: Il faut utiliser des </a:t>
            </a:r>
            <a:r>
              <a:rPr i="1" lang="en">
                <a:solidFill>
                  <a:srgbClr val="FFFFFF"/>
                </a:solidFill>
              </a:rPr>
              <a:t>backticks</a:t>
            </a:r>
            <a:r>
              <a:rPr lang="en">
                <a:solidFill>
                  <a:srgbClr val="FFFFFF"/>
                </a:solidFill>
              </a:rPr>
              <a:t> `` et non des guillemets classiques !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 de valeurs - les booléens (1)</a:t>
            </a:r>
            <a:endParaRPr/>
          </a:p>
        </p:txBody>
      </p:sp>
      <p:sp>
        <p:nvSpPr>
          <p:cNvPr id="323" name="Google Shape;323;p42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true ou false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JavaScript peut interpréter toute variable de façon booléenne de façon laxiste</a:t>
            </a:r>
            <a:endParaRPr>
              <a:solidFill>
                <a:srgbClr val="FFFFFF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a = ‘foo’;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const b;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     // ‘foo’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!a    // false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!!a   // true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     // undefined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!b    // true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 de valeurs - les booléens (2)</a:t>
            </a:r>
            <a:endParaRPr/>
          </a:p>
        </p:txBody>
      </p:sp>
      <p:sp>
        <p:nvSpPr>
          <p:cNvPr id="329" name="Google Shape;329;p43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Les instructions et les opérateurs travaillent assez couramment avec les valeurs de type booléen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JavaScript connaît des règles un peu particulières pour déterminer le vrai du faux lors d’une comparaison laxiste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Le faux :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false, null, '', 0, NaN, undefined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Le vrai : tout le reste même</a:t>
            </a:r>
            <a:r>
              <a:rPr i="1"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'false'</a:t>
            </a:r>
            <a:r>
              <a:rPr i="1"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</a:rPr>
              <a:t>!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 de valeurs - les objets (1)</a:t>
            </a:r>
            <a:endParaRPr/>
          </a:p>
        </p:txBody>
      </p:sp>
      <p:sp>
        <p:nvSpPr>
          <p:cNvPr id="335" name="Google Shape;335;p44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Ensemble de couples clé -&gt; valeur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Notation littérale pour le moment</a:t>
            </a:r>
            <a:endParaRPr>
              <a:solidFill>
                <a:srgbClr val="FFFFFF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 myObject = { p1: ‘myValue’, p2: 10}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 de valeurs - les </a:t>
            </a:r>
            <a:r>
              <a:rPr lang="en"/>
              <a:t>objets</a:t>
            </a:r>
            <a:r>
              <a:rPr lang="en"/>
              <a:t> (2)</a:t>
            </a:r>
            <a:endParaRPr/>
          </a:p>
        </p:txBody>
      </p:sp>
      <p:sp>
        <p:nvSpPr>
          <p:cNvPr id="341" name="Google Shape;341;p45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On peut utiliser un nommage implicite des clés</a:t>
            </a:r>
            <a:endParaRPr>
              <a:solidFill>
                <a:srgbClr val="FFFFFF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 p1 =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myValue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 p2 = 10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 myObject = { p1, p2 }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76" name="Google Shape;176;p1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 commencement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 nommage des version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Les moments forts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En quelques mots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 de valeurs - les autres types</a:t>
            </a:r>
            <a:endParaRPr/>
          </a:p>
        </p:txBody>
      </p:sp>
      <p:sp>
        <p:nvSpPr>
          <p:cNvPr id="347" name="Google Shape;347;p46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Le type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lang="en">
                <a:solidFill>
                  <a:srgbClr val="FFFFFF"/>
                </a:solidFill>
              </a:rPr>
              <a:t> est un type à part, qui ne contient que la valeur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Il est à différencier du type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undefined</a:t>
            </a:r>
            <a:r>
              <a:rPr lang="en">
                <a:solidFill>
                  <a:srgbClr val="FFFFFF"/>
                </a:solidFill>
              </a:rPr>
              <a:t>, qui indique que rien n’a encore été affecté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Nous reviendrons un peu plus tard sur les types de valeurs tels que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object</a:t>
            </a:r>
            <a:r>
              <a:rPr lang="en">
                <a:solidFill>
                  <a:srgbClr val="FFFFFF"/>
                </a:solidFill>
              </a:rPr>
              <a:t> et </a:t>
            </a:r>
            <a:r>
              <a:rPr i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">
                <a:solidFill>
                  <a:srgbClr val="FFFFFF"/>
                </a:solidFill>
              </a:rPr>
              <a:t> car ils nécessitent un certain approfondissement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confusion </a:t>
            </a:r>
            <a:r>
              <a:rPr i="1" lang="en"/>
              <a:t>undefined</a:t>
            </a:r>
            <a:r>
              <a:rPr lang="en"/>
              <a:t> et </a:t>
            </a:r>
            <a:r>
              <a:rPr i="1" lang="en"/>
              <a:t>null</a:t>
            </a:r>
            <a:endParaRPr/>
          </a:p>
        </p:txBody>
      </p:sp>
      <p:sp>
        <p:nvSpPr>
          <p:cNvPr id="353" name="Google Shape;353;p47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undefined</a:t>
            </a:r>
            <a:r>
              <a:rPr lang="en">
                <a:solidFill>
                  <a:srgbClr val="FFFFFF"/>
                </a:solidFill>
              </a:rPr>
              <a:t> est un type de valeur, qui signifie que la propriété en question n’a pas été définie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À l’inverse une propriété peut avoir été définie et avoir une valorisation à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ourier New"/>
              <a:buChar char="●"/>
            </a:pPr>
            <a:r>
              <a:rPr lang="en">
                <a:solidFill>
                  <a:srgbClr val="FFFFFF"/>
                </a:solidFill>
              </a:rPr>
              <a:t>Le fait qu’elles ont une valeur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">
                <a:solidFill>
                  <a:srgbClr val="FFFFFF"/>
                </a:solidFill>
              </a:rPr>
              <a:t> en tant que booléen ne signifie pas qu’il s’agit d’une égalité stricte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undefined == null // true si comparaison laxiste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undefined === null // false si comparaison stricte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54" name="Google Shape;35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77002" y="3350148"/>
            <a:ext cx="2190000" cy="145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8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opérateurs</a:t>
            </a:r>
            <a:endParaRPr/>
          </a:p>
        </p:txBody>
      </p:sp>
      <p:sp>
        <p:nvSpPr>
          <p:cNvPr id="360" name="Google Shape;360;p48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Les différents opérateurs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Les égalités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différents opérateurs</a:t>
            </a:r>
            <a:endParaRPr/>
          </a:p>
        </p:txBody>
      </p:sp>
      <p:sp>
        <p:nvSpPr>
          <p:cNvPr id="366" name="Google Shape;366;p49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* : multiplier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/ : diviser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% : modulo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+ : additionner, concaténer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- : soustraire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++, --: incrémenter, décrémenter (post ou pré opérateur)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+=, -=, /=, *=, %= : operateur post-operation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&gt;=, &lt;=, &gt;, &lt; : comparaisons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===, !== : égalités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delete, new, typeof, ! 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&amp;&amp; : et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|| : ou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? : ternaire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>
                <a:solidFill>
                  <a:srgbClr val="FFFFFF"/>
                </a:solidFill>
              </a:rPr>
              <a:t>** : opérateur exponentiel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Voir : </a:t>
            </a:r>
            <a:r>
              <a:rPr lang="en" u="sng">
                <a:solidFill>
                  <a:schemeClr val="hlink"/>
                </a:solidFill>
                <a:hlinkClick r:id="rId3"/>
              </a:rPr>
              <a:t>Expressions et opérateurs - MDN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égalités</a:t>
            </a:r>
            <a:endParaRPr/>
          </a:p>
        </p:txBody>
      </p:sp>
      <p:sp>
        <p:nvSpPr>
          <p:cNvPr id="372" name="Google Shape;372;p50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3F3F3"/>
                </a:solidFill>
              </a:rPr>
              <a:t>JavaScript propose en fait 2 types d’égalité == et ===</a:t>
            </a:r>
            <a:endParaRPr>
              <a:solidFill>
                <a:srgbClr val="F3F3F3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3F3F3"/>
                </a:solidFill>
              </a:rPr>
              <a:t>Lors de l’utilisation de == JavaScript va tenter de faire une conversion de type si les valeurs comparées ne sont pas de même type</a:t>
            </a:r>
            <a:br>
              <a:rPr lang="en">
                <a:solidFill>
                  <a:srgbClr val="F3F3F3"/>
                </a:solidFill>
              </a:rPr>
            </a:br>
            <a:r>
              <a:rPr lang="en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'1' + '3' == 13 // true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3F3F3"/>
                </a:solidFill>
              </a:rPr>
              <a:t>À l’inverse === ne tente pas de faire cette conversion de type</a:t>
            </a:r>
            <a:br>
              <a:rPr lang="en">
                <a:solidFill>
                  <a:srgbClr val="F3F3F3"/>
                </a:solidFill>
              </a:rPr>
            </a:br>
            <a:r>
              <a:rPr lang="en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'1' + '3' === 13 // false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3F3F3"/>
                </a:solidFill>
              </a:rPr>
              <a:t>C’est une bonne pratique d’utiliser la triple égalité === par défaut : on parle d’égalité stricte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1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Conditions et boucles</a:t>
            </a:r>
            <a:endParaRPr/>
          </a:p>
        </p:txBody>
      </p:sp>
      <p:sp>
        <p:nvSpPr>
          <p:cNvPr id="378" name="Google Shape;378;p5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Les différents types d’instructions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Les instructions conditionnelles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Les instructions itératives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Les instructions de contrôle de flux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différents types d’instructions</a:t>
            </a:r>
            <a:endParaRPr/>
          </a:p>
        </p:txBody>
      </p:sp>
      <p:sp>
        <p:nvSpPr>
          <p:cNvPr id="384" name="Google Shape;384;p52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Les instructions peuvent être catégorisées par type également</a:t>
            </a:r>
            <a:endParaRPr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</a:rPr>
              <a:t>Les instructions conditionnelles :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if, switch, 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</a:rPr>
              <a:t>Expression ternaire: </a:t>
            </a:r>
            <a:br>
              <a:rPr lang="en" sz="1200">
                <a:solidFill>
                  <a:srgbClr val="FFFFFF"/>
                </a:solidFill>
              </a:rPr>
            </a:br>
            <a:r>
              <a:rPr lang="en" sz="1200">
                <a:solidFill>
                  <a:srgbClr val="FFFFFF"/>
                </a:solidFill>
              </a:rPr>
              <a:t>&lt;Cond&gt; </a:t>
            </a:r>
            <a:r>
              <a:rPr b="1" lang="en" sz="1200">
                <a:solidFill>
                  <a:srgbClr val="FFFFFF"/>
                </a:solidFill>
              </a:rPr>
              <a:t>?</a:t>
            </a:r>
            <a:r>
              <a:rPr lang="en" sz="1200">
                <a:solidFill>
                  <a:srgbClr val="FFFFFF"/>
                </a:solidFill>
              </a:rPr>
              <a:t> &lt;inst. si vrai&gt; </a:t>
            </a:r>
            <a:r>
              <a:rPr b="1" lang="en" sz="1200">
                <a:solidFill>
                  <a:srgbClr val="FFFFFF"/>
                </a:solidFill>
              </a:rPr>
              <a:t>:</a:t>
            </a:r>
            <a:r>
              <a:rPr lang="en" sz="1200">
                <a:solidFill>
                  <a:srgbClr val="FFFFFF"/>
                </a:solidFill>
              </a:rPr>
              <a:t> &lt;inst. si faux&gt;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</a:rPr>
              <a:t>Les instructions itératives :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while, for, do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</a:rPr>
              <a:t>Les instructions d'interruption :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break, continue, return, throw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instructions conditionnelles (1)</a:t>
            </a:r>
            <a:endParaRPr/>
          </a:p>
        </p:txBody>
      </p:sp>
      <p:sp>
        <p:nvSpPr>
          <p:cNvPr id="390" name="Google Shape;390;p53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Les instructions conditionnelles permettent d’orienter l’éxecution d’un programme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sans blocs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if (score &gt; 10)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message = 'Gagné !';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message = 'Retente ta chance';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avec blocs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if (score &gt; 10) {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message = 'Gagné !';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nextLevel = true;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instructions conditionnelles (2)</a:t>
            </a:r>
            <a:endParaRPr/>
          </a:p>
        </p:txBody>
      </p:sp>
      <p:sp>
        <p:nvSpPr>
          <p:cNvPr id="396" name="Google Shape;396;p54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Les ternaires permettent d’avoir une écriture plus concise qu’un </a:t>
            </a:r>
            <a:r>
              <a:rPr i="1" lang="en">
                <a:solidFill>
                  <a:srgbClr val="FFFFFF"/>
                </a:solidFill>
              </a:rPr>
              <a:t>if / else </a:t>
            </a:r>
            <a:r>
              <a:rPr lang="en">
                <a:solidFill>
                  <a:srgbClr val="FFFFFF"/>
                </a:solidFill>
              </a:rPr>
              <a:t>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i="1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 message = score &gt; 10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Gagné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Perdu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Il est préférable de ne pas chaîner plusieurs ternaires au risque de perdre en lisibilité de code.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let message = score &gt; 10 ?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Gagné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: score &lt; 5 ?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Moins de 5pts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Presque !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instructions conditionnelles (3)</a:t>
            </a:r>
            <a:endParaRPr/>
          </a:p>
        </p:txBody>
      </p:sp>
      <p:sp>
        <p:nvSpPr>
          <p:cNvPr id="402" name="Google Shape;402;p55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 switch: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et expr = ‘Papayas’;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switch (expr) {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case 'Oranges':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console.log('Oranges are $0.59 a pound.');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break;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permet de sortir du switch</a:t>
            </a:r>
            <a:endParaRPr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case 'Mangoes':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case 'Papayas':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Permet de faire un "ou"</a:t>
            </a:r>
            <a:endParaRPr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console.log('Mangoes and papayas are $2.79 a pound.');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expected output: "Mangoes and papayas are $2.79 a pound."</a:t>
            </a:r>
            <a:endParaRPr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reak;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efault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console.log('Sorry, we are out of ' + expr + '.');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commencement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262750"/>
            <a:ext cx="7038900" cy="16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1995 : JavaScript par Netscape en partenariat avec Sun Microsystems.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1996 : implementation de JScript par Microsoft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1997 : standard ECMAScript (ECMA-262) par Netscape. “Java” est un nom déjà réservé.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Les noms JavaScript et ECMAScript cohabitent encore.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ECMAScript représente plus le langage de programmation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JavaScript représente l’implémentation pour un navigateur Web</a:t>
            </a:r>
            <a:endParaRPr i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instructions itératives</a:t>
            </a:r>
            <a:endParaRPr/>
          </a:p>
        </p:txBody>
      </p:sp>
      <p:sp>
        <p:nvSpPr>
          <p:cNvPr id="408" name="Google Shape;408;p56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Les instructions itératives permettent de répéter les instructions d’un programme</a:t>
            </a:r>
            <a:br>
              <a:rPr lang="en">
                <a:solidFill>
                  <a:srgbClr val="FFFFFF"/>
                </a:solidFill>
              </a:rPr>
            </a:b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while (compteur &lt; 10) {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resultat = resultat * compteur;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compteur++;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for (let ite = 0; ite &lt; 10; ite++) {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resultat = resultat * ite;</a:t>
            </a:r>
            <a:b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instructions de contrôle de flux</a:t>
            </a:r>
            <a:endParaRPr/>
          </a:p>
        </p:txBody>
      </p:sp>
      <p:sp>
        <p:nvSpPr>
          <p:cNvPr id="414" name="Google Shape;414;p57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Les instructions de contrôle de flux permettent de gérer le flux d’exécution du programme</a:t>
            </a:r>
            <a:endParaRPr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Courier New"/>
              <a:buChar char="○"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break;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Courier New"/>
              <a:buChar char="○"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return;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Courier New"/>
              <a:buChar char="○"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continue;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8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Exercices</a:t>
            </a:r>
            <a:endParaRPr/>
          </a:p>
        </p:txBody>
      </p:sp>
      <p:sp>
        <p:nvSpPr>
          <p:cNvPr id="420" name="Google Shape;420;p58"/>
          <p:cNvSpPr txBox="1"/>
          <p:nvPr>
            <p:ph idx="2" type="body"/>
          </p:nvPr>
        </p:nvSpPr>
        <p:spPr>
          <a:xfrm>
            <a:off x="2914650" y="1696600"/>
            <a:ext cx="54105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">
                <a:solidFill>
                  <a:srgbClr val="FFFFFF"/>
                </a:solidFill>
              </a:rPr>
              <a:t>Url: </a:t>
            </a:r>
            <a:r>
              <a:rPr lang="en" u="sng">
                <a:solidFill>
                  <a:srgbClr val="FFFFFF"/>
                </a:solidFill>
                <a:hlinkClick r:id="rId3"/>
              </a:rPr>
              <a:t>https://gitlab.ippon.fr/formation/formation-tps-front/javascript-bases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">
                <a:solidFill>
                  <a:srgbClr val="FFFFFF"/>
                </a:solidFill>
              </a:rPr>
              <a:t>Lire le fichier README.md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</a:t>
            </a:r>
            <a:r>
              <a:rPr lang="en"/>
              <a:t>e nommage des versions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297500" y="1262750"/>
            <a:ext cx="7038900" cy="11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i="1" lang="en">
                <a:solidFill>
                  <a:srgbClr val="FFFFFF"/>
                </a:solidFill>
              </a:rPr>
              <a:t>Depuis 2015, une nouvelle version du langage est fournie chaque année.  Ex: ES2015, ES2016…</a:t>
            </a:r>
            <a:endParaRPr i="1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i="1" lang="en">
                <a:solidFill>
                  <a:srgbClr val="FFFFFF"/>
                </a:solidFill>
              </a:rPr>
              <a:t>Ancien nommage existe toujours: ES6, ES7…</a:t>
            </a:r>
            <a:endParaRPr i="1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i="1" lang="en">
                <a:solidFill>
                  <a:srgbClr val="FFFFFF"/>
                </a:solidFill>
              </a:rPr>
              <a:t>ES6 équivaut à ES2015</a:t>
            </a:r>
            <a:endParaRPr i="1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i="1" lang="en">
                <a:solidFill>
                  <a:srgbClr val="FFFFFF"/>
                </a:solidFill>
              </a:rPr>
              <a:t>ES7 équivaut à ES2016, etc...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</a:t>
            </a:r>
            <a:r>
              <a:rPr lang="en"/>
              <a:t>es moments forts</a:t>
            </a:r>
            <a:endParaRPr/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1997 : HTML dynamique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2001 : JSON </a:t>
            </a:r>
            <a:r>
              <a:rPr i="1" lang="en">
                <a:solidFill>
                  <a:srgbClr val="FFFFFF"/>
                </a:solidFill>
              </a:rPr>
              <a:t>// format d'échange</a:t>
            </a:r>
            <a:endParaRPr i="1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2005 : Ajax </a:t>
            </a:r>
            <a:r>
              <a:rPr i="1" lang="en">
                <a:solidFill>
                  <a:srgbClr val="FFFFFF"/>
                </a:solidFill>
              </a:rPr>
              <a:t>// application dynamique</a:t>
            </a:r>
            <a:endParaRPr i="1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2006 : </a:t>
            </a:r>
            <a:r>
              <a:rPr i="1" lang="en">
                <a:solidFill>
                  <a:srgbClr val="FFFFFF"/>
                </a:solidFill>
              </a:rPr>
              <a:t>jQuery</a:t>
            </a:r>
            <a:endParaRPr i="1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2007 : WebKit </a:t>
            </a:r>
            <a:r>
              <a:rPr i="1" lang="en">
                <a:solidFill>
                  <a:srgbClr val="FFFFFF"/>
                </a:solidFill>
              </a:rPr>
              <a:t>// web mobile</a:t>
            </a:r>
            <a:endParaRPr i="1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2008 : V8 </a:t>
            </a:r>
            <a:r>
              <a:rPr i="1" lang="en">
                <a:solidFill>
                  <a:srgbClr val="FFFFFF"/>
                </a:solidFill>
              </a:rPr>
              <a:t>// interpréteur rapide</a:t>
            </a:r>
            <a:endParaRPr i="1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2009 : Node.js</a:t>
            </a:r>
            <a:r>
              <a:rPr i="1" lang="en">
                <a:solidFill>
                  <a:srgbClr val="FFFFFF"/>
                </a:solidFill>
              </a:rPr>
              <a:t> // plateforme avec API JavaScript</a:t>
            </a:r>
            <a:endParaRPr i="1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2010 : angular, react, electron, etc. </a:t>
            </a:r>
            <a:r>
              <a:rPr i="1" lang="en">
                <a:solidFill>
                  <a:srgbClr val="FFFFFF"/>
                </a:solidFill>
              </a:rPr>
              <a:t>// frameworks front-end</a:t>
            </a:r>
            <a:endParaRPr i="1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2012: Sortie de Typescript </a:t>
            </a:r>
            <a:r>
              <a:rPr i="1" lang="en">
                <a:solidFill>
                  <a:srgbClr val="FFFFFF"/>
                </a:solidFill>
              </a:rPr>
              <a:t>// du JS typé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Juin 2015 : ES6 est publié </a:t>
            </a:r>
            <a:endParaRPr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i="1" lang="en" sz="1200">
                <a:solidFill>
                  <a:srgbClr val="FFFFFF"/>
                </a:solidFill>
              </a:rPr>
              <a:t>Paramètres par défaut, template literals, let et const, fonctions fléchées...</a:t>
            </a:r>
            <a:endParaRPr i="1" sz="1200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Juin 2016 : ES2016</a:t>
            </a:r>
            <a:endParaRPr sz="1200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Juin 2017 : ES2017</a:t>
            </a:r>
            <a:endParaRPr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i="1" lang="en" sz="1200">
                <a:solidFill>
                  <a:srgbClr val="FFFFFF"/>
                </a:solidFill>
              </a:rPr>
              <a:t>String padding,  Object.entries(), fonctions asynchrones, trailing comas...</a:t>
            </a:r>
            <a:endParaRPr i="1" sz="1200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Juin 2018 : ES2018</a:t>
            </a:r>
            <a:endParaRPr>
              <a:solidFill>
                <a:srgbClr val="FFFFFF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○"/>
            </a:pPr>
            <a:r>
              <a:rPr i="1" lang="en" sz="1200">
                <a:solidFill>
                  <a:srgbClr val="FFFFFF"/>
                </a:solidFill>
              </a:rPr>
              <a:t>Rest/Spread properties, itérations asynchrones...</a:t>
            </a:r>
            <a:r>
              <a:rPr i="1" lang="en" sz="1300">
                <a:solidFill>
                  <a:srgbClr val="FFFFFF"/>
                </a:solidFill>
              </a:rPr>
              <a:t> </a:t>
            </a:r>
            <a:endParaRPr i="1"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r>
              <a:rPr lang="en"/>
              <a:t>n quelques mots</a:t>
            </a:r>
            <a:endParaRPr/>
          </a:p>
        </p:txBody>
      </p:sp>
      <p:sp>
        <p:nvSpPr>
          <p:cNvPr id="200" name="Google Shape;200;p23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JavaScript = langage de programmation universel des navigateurs Web</a:t>
            </a:r>
            <a:endParaRPr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i="1" lang="en" sz="1200">
                <a:solidFill>
                  <a:srgbClr val="FFFFFF"/>
                </a:solidFill>
              </a:rPr>
              <a:t>Pas de typage statique</a:t>
            </a:r>
            <a:endParaRPr i="1"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i="1" lang="en" sz="1200">
                <a:solidFill>
                  <a:srgbClr val="FFFFFF"/>
                </a:solidFill>
              </a:rPr>
              <a:t>Choix de conception assumé afin de faciliter son apprentissage auprès des débutants</a:t>
            </a:r>
            <a:endParaRPr i="1"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i="1" lang="en" sz="1200">
                <a:solidFill>
                  <a:srgbClr val="FFFFFF"/>
                </a:solidFill>
              </a:rPr>
              <a:t>Orienté prototype</a:t>
            </a:r>
            <a:endParaRPr i="1"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Le laxisme de ce langage est aussi son meilleur atout</a:t>
            </a:r>
            <a:endParaRPr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i="1" lang="en" sz="1200">
                <a:solidFill>
                  <a:srgbClr val="FFFFFF"/>
                </a:solidFill>
              </a:rPr>
              <a:t>Lui confère une certaine souplesse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Syntaxe générale</a:t>
            </a:r>
            <a:endParaRPr/>
          </a:p>
        </p:txBody>
      </p:sp>
      <p:sp>
        <p:nvSpPr>
          <p:cNvPr id="206" name="Google Shape;206;p24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Les commentaires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Les délimitations de code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Les règles de nommage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commentaires</a:t>
            </a:r>
            <a:endParaRPr/>
          </a:p>
        </p:txBody>
      </p:sp>
      <p:sp>
        <p:nvSpPr>
          <p:cNvPr id="212" name="Google Shape;212;p25"/>
          <p:cNvSpPr txBox="1"/>
          <p:nvPr>
            <p:ph idx="1" type="body"/>
          </p:nvPr>
        </p:nvSpPr>
        <p:spPr>
          <a:xfrm>
            <a:off x="1297500" y="1262750"/>
            <a:ext cx="70389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Deux manières de faire des commentaires</a:t>
            </a:r>
            <a:endParaRPr>
              <a:solidFill>
                <a:srgbClr val="FFFFFF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</a:pPr>
            <a:r>
              <a:rPr lang="en">
                <a:solidFill>
                  <a:srgbClr val="FFFFFF"/>
                </a:solidFill>
              </a:rPr>
              <a:t>Une ligne: </a:t>
            </a:r>
            <a:r>
              <a:rPr i="1" lang="en">
                <a:solidFill>
                  <a:srgbClr val="FFFFFF"/>
                </a:solidFill>
              </a:rPr>
              <a:t>// mon commentaire</a:t>
            </a:r>
            <a:endParaRPr i="1">
              <a:solidFill>
                <a:srgbClr val="FFFFFF"/>
              </a:solidFill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FFFFFF"/>
                </a:solidFill>
              </a:rPr>
              <a:t>Exemple</a:t>
            </a:r>
            <a:br>
              <a:rPr lang="en" sz="1200">
                <a:solidFill>
                  <a:srgbClr val="FFFFFF"/>
                </a:solidFill>
              </a:rPr>
            </a:b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et x = 12;</a:t>
            </a:r>
            <a:b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et y = 2*x; // commentaire sur une ligne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</a:pPr>
            <a:r>
              <a:rPr lang="en">
                <a:solidFill>
                  <a:srgbClr val="FFFFFF"/>
                </a:solidFill>
              </a:rPr>
              <a:t>Multiligne: </a:t>
            </a:r>
            <a:endParaRPr i="1">
              <a:solidFill>
                <a:srgbClr val="FFFFFF"/>
              </a:solidFill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/* Mon super …. 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long commentaire */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